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6"/>
  </p:notesMasterIdLst>
  <p:sldIdLst>
    <p:sldId id="358" r:id="rId2"/>
    <p:sldId id="361" r:id="rId3"/>
    <p:sldId id="362" r:id="rId4"/>
    <p:sldId id="373" r:id="rId5"/>
    <p:sldId id="363" r:id="rId6"/>
    <p:sldId id="364" r:id="rId7"/>
    <p:sldId id="365" r:id="rId8"/>
    <p:sldId id="366" r:id="rId9"/>
    <p:sldId id="328" r:id="rId10"/>
    <p:sldId id="331" r:id="rId11"/>
    <p:sldId id="333" r:id="rId12"/>
    <p:sldId id="334" r:id="rId13"/>
    <p:sldId id="350" r:id="rId14"/>
    <p:sldId id="335" r:id="rId15"/>
    <p:sldId id="336" r:id="rId16"/>
    <p:sldId id="267" r:id="rId17"/>
    <p:sldId id="268" r:id="rId18"/>
    <p:sldId id="343" r:id="rId19"/>
    <p:sldId id="344" r:id="rId20"/>
    <p:sldId id="370" r:id="rId21"/>
    <p:sldId id="374" r:id="rId22"/>
    <p:sldId id="375" r:id="rId23"/>
    <p:sldId id="371" r:id="rId24"/>
    <p:sldId id="326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4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510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B641A7-CB91-4ED3-816A-70E90110DD91}" type="datetimeFigureOut">
              <a:rPr lang="en-US" smtClean="0"/>
              <a:pPr/>
              <a:t>2/22/2024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2CC985-A42A-4542-9693-57CE87A9CA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0207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8ED89BD2-8711-4E55-ABB5-29C1E186740A}" type="datetimeFigureOut">
              <a:rPr lang="en-US" smtClean="0"/>
              <a:pPr/>
              <a:t>2/22/2024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4959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9BD2-8711-4E55-ABB5-29C1E186740A}" type="datetimeFigureOut">
              <a:rPr lang="en-US" smtClean="0"/>
              <a:pPr/>
              <a:t>2/22/2024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5420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9BD2-8711-4E55-ABB5-29C1E186740A}" type="datetimeFigureOut">
              <a:rPr lang="en-US" smtClean="0"/>
              <a:pPr/>
              <a:t>2/22/2024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55835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9BD2-8711-4E55-ABB5-29C1E186740A}" type="datetimeFigureOut">
              <a:rPr lang="en-US" smtClean="0"/>
              <a:pPr/>
              <a:t>2/22/2024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87924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9BD2-8711-4E55-ABB5-29C1E186740A}" type="datetimeFigureOut">
              <a:rPr lang="en-US" smtClean="0"/>
              <a:pPr/>
              <a:t>2/22/2024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8463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9BD2-8711-4E55-ABB5-29C1E186740A}" type="datetimeFigureOut">
              <a:rPr lang="en-US" smtClean="0"/>
              <a:pPr/>
              <a:t>2/22/2024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97952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9BD2-8711-4E55-ABB5-29C1E186740A}" type="datetimeFigureOut">
              <a:rPr lang="en-US" smtClean="0"/>
              <a:pPr/>
              <a:t>2/22/2024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91458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9BD2-8711-4E55-ABB5-29C1E186740A}" type="datetimeFigureOut">
              <a:rPr lang="en-US" smtClean="0"/>
              <a:pPr/>
              <a:t>2/22/2024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25101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9BD2-8711-4E55-ABB5-29C1E186740A}" type="datetimeFigureOut">
              <a:rPr lang="en-US" smtClean="0"/>
              <a:pPr/>
              <a:t>2/22/2024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0811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9BD2-8711-4E55-ABB5-29C1E186740A}" type="datetimeFigureOut">
              <a:rPr lang="en-US" smtClean="0"/>
              <a:pPr/>
              <a:t>2/22/2024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141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9BD2-8711-4E55-ABB5-29C1E186740A}" type="datetimeFigureOut">
              <a:rPr lang="en-US" smtClean="0"/>
              <a:pPr/>
              <a:t>2/22/2024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4793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9BD2-8711-4E55-ABB5-29C1E186740A}" type="datetimeFigureOut">
              <a:rPr lang="en-US" smtClean="0"/>
              <a:pPr/>
              <a:t>2/22/2024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5729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9BD2-8711-4E55-ABB5-29C1E186740A}" type="datetimeFigureOut">
              <a:rPr lang="en-US" smtClean="0"/>
              <a:pPr/>
              <a:t>2/22/2024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39069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9BD2-8711-4E55-ABB5-29C1E186740A}" type="datetimeFigureOut">
              <a:rPr lang="en-US" smtClean="0"/>
              <a:pPr/>
              <a:t>2/22/2024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12185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9BD2-8711-4E55-ABB5-29C1E186740A}" type="datetimeFigureOut">
              <a:rPr lang="en-US" smtClean="0"/>
              <a:pPr/>
              <a:t>2/22/2024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911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9BD2-8711-4E55-ABB5-29C1E186740A}" type="datetimeFigureOut">
              <a:rPr lang="en-US" smtClean="0"/>
              <a:pPr/>
              <a:t>2/22/2024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463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9BD2-8711-4E55-ABB5-29C1E186740A}" type="datetimeFigureOut">
              <a:rPr lang="en-US" smtClean="0"/>
              <a:pPr/>
              <a:t>2/22/2024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909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ED89BD2-8711-4E55-ABB5-29C1E186740A}" type="datetimeFigureOut">
              <a:rPr lang="en-US" smtClean="0"/>
              <a:pPr/>
              <a:t>2/22/2024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21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sr.wikipedia.org/wiki/%D0%94%D0%B8%D1%98%D0%B0%D0%B3%D0%BD%D0%BE%D1%81%D1%82%D0%B8%D0%BA%D0%B0" TargetMode="External"/><Relationship Id="rId2" Type="http://schemas.openxmlformats.org/officeDocument/2006/relationships/hyperlink" Target="https://sr.wikipedia.org/wiki/%D0%93%D1%80%D1%87%D0%BA%D0%B8_%D1%98%D0%B5%D0%B7%D0%B8%D0%BA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sr.wikipedia.org/w/index.php?title=%D0%9F%D1%80%D0%BE%D0%B3%D0%BD%D0%BE%D1%81%D1%82%D0%B8%D0%BA%D0%B0&amp;action=edit&amp;redlink=1" TargetMode="External"/><Relationship Id="rId4" Type="http://schemas.openxmlformats.org/officeDocument/2006/relationships/hyperlink" Target="https://sr.wikipedia.org/wiki/%D0%A2%D0%B5%D1%80%D0%B0%D0%BF%D0%B8%D1%98%D0%B0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sr.wikipedia.org/wiki/Fundamentalna_nauka" TargetMode="External"/><Relationship Id="rId2" Type="http://schemas.openxmlformats.org/officeDocument/2006/relationships/hyperlink" Target="https://sr.wikipedia.org/wiki/Istorija_nauke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sr.wikipedia.org/w/index.php?title=%D0%9F%D1%80%D0%B0%D0%BA%D1%81%D0%B0&amp;action=edit&amp;redlink=1" TargetMode="External"/><Relationship Id="rId4" Type="http://schemas.openxmlformats.org/officeDocument/2006/relationships/hyperlink" Target="https://sr.wikipedia.org/wiki/%D0%9F%D1%80%D0%B8%D0%BC%D0%B5%D1%9A%D0%B5%D0%BD%D0%B0_%D0%BD%D0%B0%D1%83%D0%BA%D0%B0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hyperlink" Target="https://sr.wikipedia.org/wiki/%D0%9D%D0%B0%D1%80%D0%BE%D0%B4%D0%BD%D0%B0_%D0%BC%D0%B5%D0%B4%D0%B8%D1%86%D0%B8%D0%BD%D0%B0" TargetMode="External"/><Relationship Id="rId7" Type="http://schemas.openxmlformats.org/officeDocument/2006/relationships/hyperlink" Target="https://sr.wikipedia.org/wiki/%D0%97%D0%B8%D0%BC%D0%B1%D0%B0%D0%B1%D0%B2%D0%B5" TargetMode="External"/><Relationship Id="rId2" Type="http://schemas.openxmlformats.org/officeDocument/2006/relationships/hyperlink" Target="https://sr.wikipedia.org/wiki/%D0%A2%D1%80%D0%B0%D0%B4%D0%B8%D1%86%D0%B8%D0%BE%D0%BD%D0%B0%D0%BB%D0%BD%D0%B0_%D0%BC%D0%B5%D0%B4%D0%B8%D1%86%D0%B8%D0%BD%D0%B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r.wikipedia.org/wiki/%D0%A8%D0%BE%D0%BD%D0%B0_(%D0%BD%D0%B0%D1%80%D0%BE%D0%B4)" TargetMode="External"/><Relationship Id="rId5" Type="http://schemas.openxmlformats.org/officeDocument/2006/relationships/hyperlink" Target="https://sr.wikipedia.org/wiki/%D0%A8%D0%B0%D0%BC%D0%B0%D0%BD" TargetMode="Externa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54CB27-8239-4545-8E89-1C2718E328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4442" y="1213780"/>
            <a:ext cx="9601196" cy="1303867"/>
          </a:xfrm>
        </p:spPr>
        <p:txBody>
          <a:bodyPr>
            <a:normAutofit fontScale="90000"/>
          </a:bodyPr>
          <a:lstStyle/>
          <a:p>
            <a:r>
              <a:rPr lang="ru-RU" dirty="0"/>
              <a:t>ПОЈАМ И ДЕФИНИЦИЈА МЕДИЦИНЕ. УВОД У МЕДИЦИНУ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37259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53CDDF-3AC2-42A6-A03D-EA447DDBC8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Нагонска </a:t>
            </a:r>
            <a:r>
              <a:rPr lang="sr-Cyrl-RS" dirty="0"/>
              <a:t>медицина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B709DA-3B86-4D3F-9A1B-098DD8DFD3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endParaRPr lang="ru-RU" dirty="0"/>
          </a:p>
          <a:p>
            <a:r>
              <a:rPr lang="ru-RU" dirty="0"/>
              <a:t>    Нагон је надградња која се јавља код потомака прачовека "Хомо сапиенса",</a:t>
            </a:r>
          </a:p>
          <a:p>
            <a:r>
              <a:rPr lang="ru-RU" dirty="0"/>
              <a:t>    Нагон у прачовеку увећава стечена искуства и обогаћује његова сазнаје новим појмовима, умним напредком и реаговањем на њих.</a:t>
            </a:r>
          </a:p>
          <a:p>
            <a:r>
              <a:rPr lang="ru-RU" dirty="0"/>
              <a:t>    Прва видљива знања о болести и лечењу, стечена нагоном и искуством, имала су пре свега превентивно-куративно обележје.</a:t>
            </a:r>
          </a:p>
          <a:p>
            <a:r>
              <a:rPr lang="ru-RU" dirty="0"/>
              <a:t>    Борба против разних болести и повреда, смрти у прачовеку ће први пут развити основни "нагон самоодржања".</a:t>
            </a:r>
          </a:p>
          <a:p>
            <a:r>
              <a:rPr lang="ru-RU" dirty="0"/>
              <a:t>    Прачовек стиче и унутрашње сазнање о коришћењу разног биља за лечење, учећи се том одабиру кроз посматрање понашања и реакције бројних животињских врста око себе.</a:t>
            </a:r>
          </a:p>
          <a:p>
            <a:r>
              <a:rPr lang="ru-RU" dirty="0"/>
              <a:t>    У овој фази потомак прачовека Хомо сапиенс; ... „богаћењем свог говора, артикулисаним гласовима и новим речима подигао је свој примитивни живот на један виши ниво цивилизацијске културе“..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77956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C93D1D-A242-49D9-AF43-D23C40796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Емпиријска 	</a:t>
            </a:r>
            <a:br>
              <a:rPr lang="ru-RU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432444-72B8-4B26-83D8-290358CF27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endParaRPr lang="ru-RU" dirty="0"/>
          </a:p>
          <a:p>
            <a:r>
              <a:rPr lang="ru-RU" dirty="0"/>
              <a:t>    Емпријска фаза се данас најчешће везује за народну медицину.</a:t>
            </a:r>
          </a:p>
          <a:p>
            <a:r>
              <a:rPr lang="ru-RU" dirty="0"/>
              <a:t>    Неки људи стичу прва искуства и вештине и од њих постају први „лекари“ (лекари који нису професионалци, већ обични људи који лече искуством).</a:t>
            </a:r>
          </a:p>
          <a:p>
            <a:r>
              <a:rPr lang="ru-RU" dirty="0"/>
              <a:t>    Вештина овог облика лечења (искуством) преноси се са колена на колено у истој породици.</a:t>
            </a:r>
          </a:p>
          <a:p>
            <a:r>
              <a:rPr lang="ru-RU" dirty="0"/>
              <a:t>    Овим послом најчешће се баве жене које "...лече сугестијом, као утехом да би умилостивиле демона који је узрок болести (бајање)...".</a:t>
            </a:r>
          </a:p>
          <a:p>
            <a:r>
              <a:rPr lang="ru-RU" dirty="0"/>
              <a:t>    Мушкарци се ређе баве емпиријом и најчешће пружају услуге из хирургије и трауматологије.</a:t>
            </a:r>
          </a:p>
          <a:p>
            <a:r>
              <a:rPr lang="ru-RU" dirty="0"/>
              <a:t>    Емпиријска медицина није оптерећена теоријом, јер је била резултат посматрања и искуства.</a:t>
            </a:r>
          </a:p>
          <a:p>
            <a:r>
              <a:rPr lang="ru-RU" dirty="0"/>
              <a:t>    Емпиријски облик лечења временом је предмет разних записа, како би та искуства постала један од извора савремен медицинске науке. „О овоме нам сведоче бројне студије - проучене и непроучене - у којима се описује емпирија код примитивних племена: на Суматри, Јави, код Москито Индијанаца, Буш црнаца и других“.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8444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1215A4-E6D6-4E47-8CFC-6441E7FCE0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Магијска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E6476A-EEDF-4E03-96F8-58C2A4A9BD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2" y="2556932"/>
            <a:ext cx="9601196" cy="3318936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ru-RU" dirty="0"/>
          </a:p>
          <a:p>
            <a:r>
              <a:rPr lang="ru-RU" dirty="0"/>
              <a:t>    Први лекари су врачеви, шамани, чаробњаци који се служе магијом.</a:t>
            </a:r>
          </a:p>
          <a:p>
            <a:r>
              <a:rPr lang="ru-RU" dirty="0"/>
              <a:t>    Поред лечења применом метода стечених искуством човек користи и чаролије, магију (ритуалне песме, плесове и тд.)</a:t>
            </a:r>
          </a:p>
          <a:p>
            <a:r>
              <a:rPr lang="ru-RU" dirty="0"/>
              <a:t>    Лечење магијом засновано је на веровању "...да је болест демон, који је ушао у болесника, па зато демона треба умирити и разним делањем (бајање, амулети) склонити из болесника..." </a:t>
            </a:r>
          </a:p>
          <a:p>
            <a:r>
              <a:rPr lang="ru-RU" dirty="0"/>
              <a:t>  Највећим делом лечење се заснива на дејству сугестија.</a:t>
            </a:r>
          </a:p>
          <a:p>
            <a:r>
              <a:rPr lang="ru-RU" dirty="0"/>
              <a:t>   Све више се развија религија, која у лечење уводи сложене однос између бога и човека.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68232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637B59-D44C-49DA-A608-C003967E0C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Магијска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77656D-B8C0-4E71-9A61-4985A6077D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Магија и религија су играле велику улогу у медицини праисторијског или раног људског друштва. Орално давање биљног лека или лека било је праћено инкантацијама, плесом, гримасама и свим мађионичарским триковима. Стога су први лекари, или „лекари“, били врачари или врачари. Употреба амајлија и талисмана, која још увек преовлађује у модерним временима, је древног порекла.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27842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360E6E-3440-47E9-9F18-A884A4164F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Магијско-религиозна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74D4B0-A3F8-4768-93F9-4F1A0B10E3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sr-Cyrl-RS" dirty="0"/>
          </a:p>
          <a:p>
            <a:r>
              <a:rPr lang="sr-Cyrl-RS" dirty="0"/>
              <a:t>    Лакар је свештеник</a:t>
            </a:r>
          </a:p>
          <a:p>
            <a:r>
              <a:rPr lang="sr-Cyrl-RS" dirty="0"/>
              <a:t>    Болест је божја казна, лечење се заснива на молитвама и мистицизму</a:t>
            </a:r>
          </a:p>
          <a:p>
            <a:r>
              <a:rPr lang="sr-Cyrl-RS" dirty="0"/>
              <a:t>    Гледају се звезде, настаје примитивна прогностика</a:t>
            </a:r>
          </a:p>
          <a:p>
            <a:r>
              <a:rPr lang="sr-Cyrl-RS" dirty="0"/>
              <a:t>    Све више се јављају први лекари који посматрају човека, и многе утицаје на његово здравље</a:t>
            </a:r>
          </a:p>
          <a:p>
            <a:r>
              <a:rPr lang="sr-Cyrl-RS" dirty="0"/>
              <a:t>    Изучава се анатомија и физиологија (крв, жуч, мокраћа, пљувачка, лимфа, менструална крв) и сматра да је њихов поремећај узрок болести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05337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676C9C-81D2-4F30-808E-F999DA5F21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/>
              <a:t>Хуморална 	</a:t>
            </a:r>
            <a:br>
              <a:rPr lang="sr-Cyrl-R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C90555-C8E1-4030-B6A2-21B9CD2389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r>
              <a:rPr lang="ru-RU" dirty="0"/>
              <a:t>    Медицина постаје биолошка наука и „уметност лечења“ (</a:t>
            </a:r>
            <a:r>
              <a:rPr lang="en-US" dirty="0" err="1"/>
              <a:t>ars</a:t>
            </a:r>
            <a:r>
              <a:rPr lang="ru-RU" dirty="0"/>
              <a:t> </a:t>
            </a:r>
            <a:r>
              <a:rPr lang="en-US" dirty="0" err="1"/>
              <a:t>medicina</a:t>
            </a:r>
            <a:r>
              <a:rPr lang="ru-RU" dirty="0"/>
              <a:t>), која се заснива на научним принципима, биомедицинским истраживањима, савременим медицинским технологијама за дијагностику и лечење повреда и болести, примену лекова, оперативних захвата и других облика лечења.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79067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A4A835-627F-4EEC-A7DF-491957DAFA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1" y="2556931"/>
            <a:ext cx="9601196" cy="3496735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Праисторијски локалитет Стоунхенџ, био је место у које су болесници и повређени долазили због исцелитељских моћи које су, како су веровали, имали мегалити, тврде археолози у Лондону.</a:t>
            </a:r>
          </a:p>
          <a:p>
            <a:r>
              <a:rPr lang="ru-RU" dirty="0"/>
              <a:t>У складу са карактеристикама примитивног начина мишљења, начина живота и друштвеном организацијом најнижег нивоа, развијала се и магично-религиозна медицина. Врачеви, магови, чаробњаци, шамани, нису лечили применом природних агенаса већ, чаробном моћи и од бога датим знањем.</a:t>
            </a:r>
          </a:p>
          <a:p>
            <a:r>
              <a:rPr lang="ru-RU" dirty="0"/>
              <a:t>Размишљења примитивних народа одликује "анимизам" или "фетишизам«</a:t>
            </a:r>
          </a:p>
          <a:p>
            <a:r>
              <a:rPr lang="ru-RU" dirty="0"/>
              <a:t>Сви људи и објекти по њима су имали душу, и она је из човека одлазила за време спавања или након смрти, али је и даље присутна у животу и прелази на здраве и у њима узрокује болести. Зато да би се она избацила из тела, праисторијски човек је сматрао да треба посегнути за разним врстама „трикова“. </a:t>
            </a:r>
          </a:p>
          <a:p>
            <a:r>
              <a:rPr lang="ru-RU" dirty="0"/>
              <a:t>Дакле, болест улази у човеково тело и његову душу и да би се тело и душа, очистили-излечили потребно је из тела избацити злог духа. </a:t>
            </a:r>
          </a:p>
          <a:p>
            <a:r>
              <a:rPr lang="ru-RU" dirty="0"/>
              <a:t>Примитивни народи су такође сматрали да су главни узроци болести чарања (бајања) других особа, хирови демона или казне разјарених богова. 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8B2A82F-A642-4E61-B8FC-05684E3416D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0068" y="685801"/>
            <a:ext cx="3175000" cy="1472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43243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653632-6CE2-474D-86A7-6A33F6DC2F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Исцелитељи, тога доба су били углавном свештеници, јер се лечење сматрало светим обредом. Међу исцелитељима је било и оних који су се „лечењем“ бавили ради стицања повлашћеног друштвеног положаја. </a:t>
            </a:r>
          </a:p>
          <a:p>
            <a:r>
              <a:rPr lang="ru-RU" dirty="0"/>
              <a:t>Међу њима се диференцирају и исцелитељи према „субспецијалностима“, једни за лечење различитих болести, као што су се (нпр. код Астека), јављали врачеви, и шамани или чаробњаци (у Азији и Африци.) (</a:t>
            </a:r>
            <a:r>
              <a:rPr lang="sr-Latn-RS" dirty="0"/>
              <a:t>ticitl</a:t>
            </a:r>
            <a:r>
              <a:rPr lang="ru-RU" dirty="0"/>
              <a:t>) који су више били упућени у чаробне поступке (teomiquetzan) нпр. лечење рана и повреда у борби, или (tlamatlquiticitl), бабице задужени за праћење трудноће.</a:t>
            </a:r>
          </a:p>
          <a:p>
            <a:r>
              <a:rPr lang="ru-RU" dirty="0"/>
              <a:t>Истовремено са свештеницима било је и умних појединаца, који су, просматрајући околну природу, случајно изводили закључке о лековитим својствима одређених агенаса и та своја открића примењивали у лечењу болести. </a:t>
            </a:r>
          </a:p>
          <a:p>
            <a:r>
              <a:rPr lang="ru-RU" dirty="0"/>
              <a:t>Касније су од тих особа настали љубитељи филозофије, научници, и свештеници који су се бавили „уметношћу лечења“. </a:t>
            </a:r>
          </a:p>
        </p:txBody>
      </p:sp>
    </p:spTree>
    <p:extLst>
      <p:ext uri="{BB962C8B-B14F-4D97-AF65-F5344CB8AC3E}">
        <p14:creationId xmlns:p14="http://schemas.microsoft.com/office/powerpoint/2010/main" val="28670056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543E5C-11A5-44C8-BB76-95CB9D4A24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Бруталан начин живота у каменом добу показао се бројним повредама на ископаним костурима. Већина рана налази се на глави, што је зависило о природи битака тога времена, и стрелица које су се забијале у различите делове тела. Фрактуре костију се такође често сусрећу, а исход њиховог излечења намеће претрпоставку да су оне могле зарсти само применом одговарајуће имобилизације, највероватније применом завоја од глине. </a:t>
            </a:r>
            <a:endParaRPr lang="sr-Latn-RS" dirty="0"/>
          </a:p>
          <a:p>
            <a:r>
              <a:rPr lang="ru-RU" dirty="0"/>
              <a:t>Значи још у паристорији људи су знали да изводе хируршке захвате (имобилизације и ампутације удова, расецање апсцеса, трепанације лобање итд). У овим захватима користили су и неку врсту дезинфекције, испирање инструмената и ране кокосовим млеком, али и веома сурову методу спаљивања крварећих рана.</a:t>
            </a:r>
          </a:p>
          <a:p>
            <a:r>
              <a:rPr lang="ru-RU" dirty="0"/>
              <a:t>У археолошким остацима раног Хомо сапиенса ретко се могу наћи особе старије од педесет година, тако да на остацима постоји врло мало доказа о дегенеративним или другим болестима које се јављају у старости, али зато остаци обилују, налазима који са знацима болести или повреде, због живота на отвореном у суровим условима.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75079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E82F8D-6091-4F7D-A036-A768BC22FD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Медицина у старом веку</a:t>
            </a:r>
          </a:p>
          <a:p>
            <a:endParaRPr lang="ru-RU" dirty="0"/>
          </a:p>
          <a:p>
            <a:r>
              <a:rPr lang="ru-RU" dirty="0"/>
              <a:t>Медицина Инка, Маја и Астека</a:t>
            </a:r>
          </a:p>
          <a:p>
            <a:endParaRPr lang="ru-RU" dirty="0"/>
          </a:p>
          <a:p>
            <a:r>
              <a:rPr lang="ru-RU" dirty="0"/>
              <a:t>Медицина средњег века</a:t>
            </a:r>
          </a:p>
          <a:p>
            <a:endParaRPr lang="ru-RU" dirty="0"/>
          </a:p>
          <a:p>
            <a:r>
              <a:rPr lang="ru-RU" dirty="0"/>
              <a:t>Нови век (од </a:t>
            </a:r>
            <a:r>
              <a:rPr lang="sr-Latn-RS" dirty="0"/>
              <a:t>XVI</a:t>
            </a:r>
            <a:r>
              <a:rPr lang="ru-RU" dirty="0"/>
              <a:t> до половине X</a:t>
            </a:r>
            <a:r>
              <a:rPr lang="sr-Latn-RS" dirty="0"/>
              <a:t>I</a:t>
            </a:r>
            <a:r>
              <a:rPr lang="ru-RU" dirty="0"/>
              <a:t>X века)</a:t>
            </a:r>
          </a:p>
          <a:p>
            <a:endParaRPr lang="ru-RU" dirty="0"/>
          </a:p>
          <a:p>
            <a:r>
              <a:rPr lang="ru-RU" dirty="0"/>
              <a:t>Историја модерне медицине (од половине X</a:t>
            </a:r>
            <a:r>
              <a:rPr lang="sr-Latn-RS" dirty="0"/>
              <a:t>I</a:t>
            </a:r>
            <a:r>
              <a:rPr lang="ru-RU" dirty="0"/>
              <a:t>X века до данас)</a:t>
            </a:r>
          </a:p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FB8918C-542B-4747-9C2B-7B8F44BAED60}"/>
              </a:ext>
            </a:extLst>
          </p:cNvPr>
          <p:cNvSpPr txBox="1"/>
          <p:nvPr/>
        </p:nvSpPr>
        <p:spPr>
          <a:xfrm>
            <a:off x="2616200" y="1539502"/>
            <a:ext cx="66188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r-Cyrl-RS" dirty="0"/>
              <a:t>Даљи развој медицине се развијао у складу са историјским епохама: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59615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Медицина</a:t>
            </a:r>
            <a:r>
              <a:rPr lang="ru-RU" dirty="0"/>
              <a:t> (лат. </a:t>
            </a:r>
            <a:r>
              <a:rPr lang="ru-RU" i="1" dirty="0"/>
              <a:t>ars medicina</a:t>
            </a:r>
            <a:r>
              <a:rPr lang="ru-RU" dirty="0"/>
              <a:t> — „уметност лечења“) </a:t>
            </a:r>
            <a:endParaRPr lang="sr-Latn-RS" dirty="0"/>
          </a:p>
          <a:p>
            <a:r>
              <a:rPr lang="ru-RU" dirty="0"/>
              <a:t>Реч </a:t>
            </a:r>
            <a:r>
              <a:rPr lang="ru-RU" i="1" dirty="0"/>
              <a:t>медицина</a:t>
            </a:r>
            <a:r>
              <a:rPr lang="ru-RU" dirty="0"/>
              <a:t> је изведена из латинске речи </a:t>
            </a:r>
            <a:r>
              <a:rPr lang="ru-RU" i="1" dirty="0"/>
              <a:t>ars medicina</a:t>
            </a:r>
            <a:r>
              <a:rPr lang="ru-RU" dirty="0"/>
              <a:t>, са значењем </a:t>
            </a:r>
            <a:r>
              <a:rPr lang="ru-RU" i="1" dirty="0"/>
              <a:t>уметност лечења</a:t>
            </a:r>
            <a:r>
              <a:rPr lang="sr-Latn-RS" i="1" dirty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9592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</a:t>
            </a:r>
            <a:r>
              <a:rPr lang="ru-RU" dirty="0"/>
              <a:t>авремен</a:t>
            </a:r>
            <a:r>
              <a:rPr lang="en-US" dirty="0"/>
              <a:t>a</a:t>
            </a:r>
            <a:r>
              <a:rPr lang="ru-RU" dirty="0"/>
              <a:t> медицин</a:t>
            </a:r>
            <a:r>
              <a:rPr lang="en-US" dirty="0"/>
              <a:t>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Задаци савремене медицине су:</a:t>
            </a:r>
          </a:p>
          <a:p>
            <a:r>
              <a:rPr lang="ru-RU" dirty="0"/>
              <a:t>лечити и сузбијати болести — куративна медицина</a:t>
            </a:r>
          </a:p>
          <a:p>
            <a:r>
              <a:rPr lang="ru-RU" dirty="0"/>
              <a:t>омогућити болесницима повратак у нормалан живот</a:t>
            </a:r>
          </a:p>
          <a:p>
            <a:r>
              <a:rPr lang="ru-RU" dirty="0"/>
              <a:t>спречити појаву болести — превентивна медицина</a:t>
            </a:r>
          </a:p>
          <a:p>
            <a:r>
              <a:rPr lang="ru-RU" dirty="0"/>
              <a:t>побољшати здравље здравих особа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5C6430-382C-4818-A774-D5D11595A0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Савремена медицина је учинила много на пољу заразних болести и хитних случајева да помогне излечењу. </a:t>
            </a:r>
            <a:endParaRPr lang="en-US" dirty="0"/>
          </a:p>
          <a:p>
            <a:r>
              <a:rPr lang="ru-RU" dirty="0"/>
              <a:t>Потисак, како клиничара тако и истраживања, сада се мора одлучно окренути ка превенцији и лечењу.</a:t>
            </a:r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BADCDC0-2C2C-4AA2-900C-92FD3B2A54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982663"/>
            <a:ext cx="9601200" cy="1303337"/>
          </a:xfrm>
        </p:spPr>
        <p:txBody>
          <a:bodyPr/>
          <a:lstStyle/>
          <a:p>
            <a:r>
              <a:rPr lang="en-US" dirty="0"/>
              <a:t>C</a:t>
            </a:r>
            <a:r>
              <a:rPr lang="ru-RU" dirty="0"/>
              <a:t>авремен</a:t>
            </a:r>
            <a:r>
              <a:rPr lang="en-US" dirty="0"/>
              <a:t>a</a:t>
            </a:r>
            <a:r>
              <a:rPr lang="ru-RU" dirty="0"/>
              <a:t> медицин</a:t>
            </a:r>
            <a:r>
              <a:rPr lang="en-US" dirty="0"/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36928114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FF2689-0037-4217-99E7-0F5DA2E3BC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Такође, дуговечност уз благостање је други велики изазов модерне медицине. </a:t>
            </a:r>
            <a:endParaRPr lang="en-US" dirty="0"/>
          </a:p>
          <a:p>
            <a:r>
              <a:rPr lang="ru-RU" dirty="0"/>
              <a:t>Студије о дуговечности, променама животног стила и здравим стогодишњацима заслужују посебну пажњу како би се открило шта помаже дуговечности и благостању. </a:t>
            </a:r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907ACCA7-F1B5-4188-896F-65CBF2FD04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982663"/>
            <a:ext cx="9601200" cy="1303337"/>
          </a:xfrm>
        </p:spPr>
        <p:txBody>
          <a:bodyPr/>
          <a:lstStyle/>
          <a:p>
            <a:r>
              <a:rPr lang="en-US" dirty="0"/>
              <a:t>C</a:t>
            </a:r>
            <a:r>
              <a:rPr lang="ru-RU" dirty="0"/>
              <a:t>авремен</a:t>
            </a:r>
            <a:r>
              <a:rPr lang="en-US" dirty="0"/>
              <a:t>a</a:t>
            </a:r>
            <a:r>
              <a:rPr lang="ru-RU" dirty="0"/>
              <a:t> медицин</a:t>
            </a:r>
            <a:r>
              <a:rPr lang="en-US" dirty="0"/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16756653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Иако је постизање тих циљева повезано, ипак можемо направити начелну поделу на куративну и превентивну медицину.</a:t>
            </a:r>
          </a:p>
          <a:p>
            <a:r>
              <a:rPr lang="ru-RU" dirty="0"/>
              <a:t>Медицина се може подијелити и на теоријску и практичну.</a:t>
            </a:r>
          </a:p>
          <a:p>
            <a:r>
              <a:rPr lang="ru-RU" dirty="0"/>
              <a:t>Дио практичне медицине који се врши уз непосредну присутност пацијента назива се </a:t>
            </a:r>
            <a:r>
              <a:rPr lang="ru-RU" b="1" dirty="0"/>
              <a:t>клиничка медицина</a:t>
            </a:r>
            <a:r>
              <a:rPr lang="ru-RU" dirty="0"/>
              <a:t> (</a:t>
            </a:r>
            <a:r>
              <a:rPr lang="ru-RU" dirty="0">
                <a:hlinkClick r:id="rId2" tooltip="Грчки језик"/>
              </a:rPr>
              <a:t>грч.</a:t>
            </a:r>
            <a:r>
              <a:rPr lang="ru-RU" dirty="0"/>
              <a:t> </a:t>
            </a:r>
            <a:r>
              <a:rPr lang="ru-RU" i="1" dirty="0"/>
              <a:t>клине</a:t>
            </a:r>
            <a:r>
              <a:rPr lang="ru-RU" dirty="0"/>
              <a:t> — постеља). Њене су главне гране: </a:t>
            </a:r>
            <a:r>
              <a:rPr lang="ru-RU" dirty="0">
                <a:hlinkClick r:id="rId3" tooltip="Дијагностика"/>
              </a:rPr>
              <a:t>дијагностика</a:t>
            </a:r>
            <a:r>
              <a:rPr lang="ru-RU" dirty="0"/>
              <a:t> (препознавање), </a:t>
            </a:r>
            <a:r>
              <a:rPr lang="ru-RU" dirty="0">
                <a:hlinkClick r:id="rId4" tooltip="Терапија"/>
              </a:rPr>
              <a:t>терапија</a:t>
            </a:r>
            <a:r>
              <a:rPr lang="ru-RU" dirty="0"/>
              <a:t> (лијечење) и </a:t>
            </a:r>
            <a:r>
              <a:rPr lang="ru-RU" dirty="0">
                <a:hlinkClick r:id="rId5" tooltip="Прогностика (страница не постоји)"/>
              </a:rPr>
              <a:t>прогностика</a:t>
            </a:r>
            <a:r>
              <a:rPr lang="ru-RU" dirty="0"/>
              <a:t> (предвиђање даљег развоја болести).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3"/>
          <p:cNvSpPr>
            <a:spLocks noGrp="1" noChangeArrowheads="1"/>
          </p:cNvSpPr>
          <p:nvPr>
            <p:ph idx="1"/>
          </p:nvPr>
        </p:nvSpPr>
        <p:spPr>
          <a:xfrm>
            <a:off x="1919288" y="1341438"/>
            <a:ext cx="8229600" cy="452596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sr-Cyrl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sr-Cyrl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sr-Cyrl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sr-Cyrl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Font typeface="Wingdings 3" panose="05040102010807070707" pitchFamily="18" charset="2"/>
              <a:buNone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</a:t>
            </a:r>
            <a:r>
              <a:rPr lang="sr-Cyrl-RS" dirty="0">
                <a:latin typeface="Calibri" panose="020F0502020204030204" pitchFamily="34" charset="0"/>
                <a:cs typeface="Calibri" panose="020F0502020204030204" pitchFamily="34" charset="0"/>
              </a:rPr>
              <a:t>ХВАЛА НА ПАЖЊИ</a:t>
            </a:r>
            <a:r>
              <a:rPr lang="sr-Latn-RS" dirty="0">
                <a:latin typeface="Calibri" panose="020F0502020204030204" pitchFamily="34" charset="0"/>
                <a:cs typeface="Calibri" panose="020F0502020204030204" pitchFamily="34" charset="0"/>
              </a:rPr>
              <a:t>!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50777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Медицина</a:t>
            </a:r>
            <a:r>
              <a:rPr lang="sr-Latn-RS" dirty="0"/>
              <a:t> je</a:t>
            </a:r>
            <a:r>
              <a:rPr lang="ru-RU" dirty="0"/>
              <a:t> пракса која се бави одржавањем здравља и превенцијом, ублажавањем или лечењем болести. </a:t>
            </a:r>
            <a:endParaRPr lang="sr-Latn-RS" dirty="0"/>
          </a:p>
          <a:p>
            <a:r>
              <a:rPr lang="ru-RU" dirty="0"/>
              <a:t>Медицина је област здравља и лечења</a:t>
            </a:r>
            <a:r>
              <a:rPr lang="sr-Latn-RS" dirty="0"/>
              <a:t>.</a:t>
            </a:r>
          </a:p>
          <a:p>
            <a:r>
              <a:rPr lang="ru-RU" dirty="0"/>
              <a:t>Медицина је наука и пракса о бризи о пацијенту, управљању дијагнозом, прогнозом, превенцијом, лечењем, ублажавањем повреде или болести и унапређивањем здравља.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32278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F50615-C161-44F4-A7B1-C97502845C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</a:t>
            </a:r>
            <a:r>
              <a:rPr lang="ru-RU" dirty="0"/>
              <a:t>едицина као наука постоји од зачетка људске свести и медицинске мисли,</a:t>
            </a:r>
            <a:r>
              <a:rPr lang="sr-Latn-RS" dirty="0"/>
              <a:t> </a:t>
            </a:r>
            <a:r>
              <a:rPr lang="ru-RU" dirty="0"/>
              <a:t>њено проучавање почиње са првим траговима праисторије и појаве човековог пре</a:t>
            </a:r>
            <a:r>
              <a:rPr lang="sr-Cyrl-RS" dirty="0"/>
              <a:t>т</a:t>
            </a:r>
            <a:r>
              <a:rPr lang="ru-RU" dirty="0"/>
              <a:t>ка...“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1931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Медицина обухвата различите праксе здравствене заштите у циљу одржавања и обнављања здравља </a:t>
            </a:r>
            <a:r>
              <a:rPr lang="ru-RU" u="sng" dirty="0"/>
              <a:t>превенцијом</a:t>
            </a:r>
            <a:r>
              <a:rPr lang="ru-RU" dirty="0"/>
              <a:t> и </a:t>
            </a:r>
            <a:r>
              <a:rPr lang="ru-RU" u="sng" dirty="0"/>
              <a:t>лечењем болести</a:t>
            </a:r>
            <a:r>
              <a:rPr lang="ru-RU" dirty="0"/>
              <a:t>. </a:t>
            </a:r>
            <a:endParaRPr lang="sr-Latn-RS" dirty="0"/>
          </a:p>
          <a:p>
            <a:r>
              <a:rPr lang="ru-RU" b="1" dirty="0"/>
              <a:t>Превенција</a:t>
            </a:r>
            <a:r>
              <a:rPr lang="ru-RU" dirty="0"/>
              <a:t> или </a:t>
            </a:r>
            <a:r>
              <a:rPr lang="ru-RU" b="1" dirty="0"/>
              <a:t>превентива</a:t>
            </a:r>
            <a:r>
              <a:rPr lang="ru-RU" dirty="0"/>
              <a:t> означава спречавање неке болести или поремећеног понашања или појаве која оставља последице по неке особе или групе. </a:t>
            </a:r>
            <a:endParaRPr lang="sr-Latn-RS" dirty="0"/>
          </a:p>
          <a:p>
            <a:r>
              <a:rPr lang="sr-Cyrl-RS" b="1" dirty="0"/>
              <a:t>Л</a:t>
            </a:r>
            <a:r>
              <a:rPr lang="ru-RU" b="1" dirty="0"/>
              <a:t>ечење</a:t>
            </a:r>
            <a:r>
              <a:rPr lang="ru-RU" dirty="0"/>
              <a:t> је поступак којим се ублажавају или отклањају поремећаји и успоставља претходно нарушено, нормално стање здравља. 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28186155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Медицина означава и науку о болести и практичну примену.</a:t>
            </a:r>
          </a:p>
          <a:p>
            <a:r>
              <a:rPr lang="ru-RU" dirty="0"/>
              <a:t>Медицина је постојала хиљадама година, и током највећег дела тог периода она је сматрана уметношћу (облашћу вештине и знања) која је фреквентно била повезана</a:t>
            </a:r>
            <a:r>
              <a:rPr lang="en-US" dirty="0"/>
              <a:t> </a:t>
            </a:r>
            <a:r>
              <a:rPr lang="ru-RU" dirty="0"/>
              <a:t>са религиозним и филозофским гледиштима локалне културе.</a:t>
            </a:r>
          </a:p>
          <a:p>
            <a:r>
              <a:rPr lang="ru-RU" dirty="0"/>
              <a:t>На пример, </a:t>
            </a:r>
            <a:r>
              <a:rPr lang="ru-RU" dirty="0">
                <a:solidFill>
                  <a:srgbClr val="FF0000"/>
                </a:solidFill>
              </a:rPr>
              <a:t>врач</a:t>
            </a:r>
            <a:r>
              <a:rPr lang="ru-RU" dirty="0"/>
              <a:t> би примењивао лековите биљке и изрицао </a:t>
            </a:r>
            <a:r>
              <a:rPr lang="ru-RU" dirty="0">
                <a:solidFill>
                  <a:srgbClr val="FF0000"/>
                </a:solidFill>
              </a:rPr>
              <a:t>молитве</a:t>
            </a:r>
            <a:r>
              <a:rPr lang="ru-RU" dirty="0"/>
              <a:t> за оздрављење, или </a:t>
            </a:r>
            <a:r>
              <a:rPr lang="ru-RU" dirty="0">
                <a:solidFill>
                  <a:srgbClr val="FF0000"/>
                </a:solidFill>
              </a:rPr>
              <a:t>антички филозоф и лекар</a:t>
            </a:r>
            <a:r>
              <a:rPr lang="ru-RU" dirty="0"/>
              <a:t> би применио испуштањ крви сагласно са теоријама </a:t>
            </a:r>
            <a:r>
              <a:rPr lang="ru-RU" u="sng" dirty="0">
                <a:solidFill>
                  <a:srgbClr val="FF0000"/>
                </a:solidFill>
              </a:rPr>
              <a:t>хуморализма</a:t>
            </a:r>
            <a:r>
              <a:rPr lang="ru-RU" dirty="0">
                <a:solidFill>
                  <a:srgbClr val="FF0000"/>
                </a:solidFill>
              </a:rPr>
              <a:t>.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7127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У недавним вековима, од времена </a:t>
            </a:r>
            <a:r>
              <a:rPr lang="ru-RU" dirty="0">
                <a:hlinkClick r:id="rId2" tooltip="Istorija nauke"/>
              </a:rPr>
              <a:t>напретка науке</a:t>
            </a:r>
            <a:r>
              <a:rPr lang="ru-RU" dirty="0"/>
              <a:t>, највећи део медицине је постао комбинација уметности и науке (</a:t>
            </a:r>
            <a:r>
              <a:rPr lang="ru-RU" dirty="0">
                <a:hlinkClick r:id="rId3" tooltip="Fundamentalna nauka"/>
              </a:rPr>
              <a:t>фундаменталне</a:t>
            </a:r>
            <a:r>
              <a:rPr lang="ru-RU" dirty="0"/>
              <a:t> и </a:t>
            </a:r>
            <a:r>
              <a:rPr lang="ru-RU" dirty="0">
                <a:hlinkClick r:id="rId4" tooltip="Примењена наука"/>
              </a:rPr>
              <a:t>примењене</a:t>
            </a:r>
            <a:r>
              <a:rPr lang="ru-RU" dirty="0"/>
              <a:t>, под окриљем </a:t>
            </a:r>
            <a:r>
              <a:rPr lang="ru-RU" b="1" dirty="0"/>
              <a:t>медицинске науке</a:t>
            </a:r>
            <a:r>
              <a:rPr lang="ru-RU" dirty="0"/>
              <a:t>). </a:t>
            </a:r>
          </a:p>
          <a:p>
            <a:r>
              <a:rPr lang="ru-RU" b="1" u="sng" dirty="0"/>
              <a:t>Фундаментална наука (чиста наука) </a:t>
            </a:r>
            <a:r>
              <a:rPr lang="ru-RU" dirty="0"/>
              <a:t>је наука која описује најосновније објекте, силе, релације између њих и владајуће законе, тако да се у принципу сви други феномени могу извести из њих. Биологија, хемија и физика су фундаменталне науке.</a:t>
            </a:r>
          </a:p>
          <a:p>
            <a:r>
              <a:rPr lang="ru-RU" b="1" u="sng" dirty="0"/>
              <a:t>Примењена наука</a:t>
            </a:r>
            <a:r>
              <a:rPr lang="ru-RU" dirty="0"/>
              <a:t> подразумева могућност примене теоријских достигнућа науке у </a:t>
            </a:r>
            <a:r>
              <a:rPr lang="ru-RU" u="sng" dirty="0">
                <a:hlinkClick r:id="rId5" tooltip="Пракса (страница не постоји)"/>
              </a:rPr>
              <a:t>пракси</a:t>
            </a:r>
            <a:r>
              <a:rPr lang="ru-RU" dirty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92453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Претходници научне форме медицине су у данашње време познати као </a:t>
            </a:r>
            <a:r>
              <a:rPr lang="ru-RU" sz="2400" dirty="0">
                <a:latin typeface="Times New Roman" pitchFamily="18" charset="0"/>
                <a:cs typeface="Times New Roman" pitchFamily="18" charset="0"/>
                <a:hlinkClick r:id="rId2" tooltip="Традиционална медицина"/>
              </a:rPr>
              <a:t>традиционална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или </a:t>
            </a:r>
            <a:r>
              <a:rPr lang="ru-RU" sz="2400" dirty="0">
                <a:latin typeface="Times New Roman" pitchFamily="18" charset="0"/>
                <a:cs typeface="Times New Roman" pitchFamily="18" charset="0"/>
                <a:hlinkClick r:id="rId3" tooltip="Народна медицина"/>
              </a:rPr>
              <a:t>народна медицина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s://upload.wikimedia.org/wikipedia/commons/thumb/1/15/Shona_witch_doctor_%28Zimbabwe%29.jpg/300px-Shona_witch_doctor_%28Zimbabwe%2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27975" y="2050869"/>
            <a:ext cx="2857500" cy="3469686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7827309" y="5739340"/>
            <a:ext cx="32255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hlinkClick r:id="rId5" tooltip="Шаман"/>
              </a:rPr>
              <a:t>Врач</a:t>
            </a:r>
            <a:r>
              <a:rPr lang="ru-RU" dirty="0"/>
              <a:t> народа </a:t>
            </a:r>
            <a:r>
              <a:rPr lang="ru-RU" dirty="0">
                <a:hlinkClick r:id="rId6" tooltip="Шона (народ)"/>
              </a:rPr>
              <a:t>Шона</a:t>
            </a:r>
            <a:r>
              <a:rPr lang="ru-RU" dirty="0"/>
              <a:t> у </a:t>
            </a:r>
            <a:r>
              <a:rPr lang="ru-RU" u="sng" dirty="0">
                <a:hlinkClick r:id="rId7"/>
              </a:rPr>
              <a:t>Зимбабвеу</a:t>
            </a:r>
            <a:endParaRPr lang="en-US" dirty="0"/>
          </a:p>
        </p:txBody>
      </p:sp>
      <p:pic>
        <p:nvPicPr>
          <p:cNvPr id="3076" name="Picture 4" descr="https://upload.wikimedia.org/wikipedia/commons/thumb/b/b3/Market_Pharmacy_Tana_MS5179.jpg/300px-Market_Pharmacy_Tana_MS5179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219506" y="2194560"/>
            <a:ext cx="2857500" cy="32526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043205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DBD315-2704-4AA8-BF5F-A462513CE2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Развојне фазе медицине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BB92A4-7678-4D97-9E4F-68625F87CA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Зачеци медицине могу се пратити уназад хиљадама година и обухватају различите цивилизације и културе широм света. </a:t>
            </a:r>
            <a:endParaRPr lang="sr-Latn-RS" dirty="0"/>
          </a:p>
          <a:p>
            <a:r>
              <a:rPr lang="ru-RU" dirty="0"/>
              <a:t>Ево неколико кључних тачака у развоју медицине од његових раних почетака:</a:t>
            </a:r>
          </a:p>
        </p:txBody>
      </p:sp>
    </p:spTree>
    <p:extLst>
      <p:ext uri="{BB962C8B-B14F-4D97-AF65-F5344CB8AC3E}">
        <p14:creationId xmlns:p14="http://schemas.microsoft.com/office/powerpoint/2010/main" val="359781217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360</TotalTime>
  <Words>1747</Words>
  <Application>Microsoft Office PowerPoint</Application>
  <PresentationFormat>Widescreen</PresentationFormat>
  <Paragraphs>100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Arial</vt:lpstr>
      <vt:lpstr>Calibri</vt:lpstr>
      <vt:lpstr>Garamond</vt:lpstr>
      <vt:lpstr>Times New Roman</vt:lpstr>
      <vt:lpstr>Wingdings 3</vt:lpstr>
      <vt:lpstr>Organic</vt:lpstr>
      <vt:lpstr>ПОЈАМ И ДЕФИНИЦИЈА МЕДИЦИНЕ. УВОД У МЕДИЦИНУ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Претходници научне форме медицине су у данашње време познати као традиционална или народна медицина. </vt:lpstr>
      <vt:lpstr>Развојне фазе медицине</vt:lpstr>
      <vt:lpstr>Нагонска медицина</vt:lpstr>
      <vt:lpstr>Емпиријска   </vt:lpstr>
      <vt:lpstr>Магијска</vt:lpstr>
      <vt:lpstr>Магијска</vt:lpstr>
      <vt:lpstr>Магијско-религиозна</vt:lpstr>
      <vt:lpstr>Хуморална   </vt:lpstr>
      <vt:lpstr>PowerPoint Presentation</vt:lpstr>
      <vt:lpstr>PowerPoint Presentation</vt:lpstr>
      <vt:lpstr>PowerPoint Presentation</vt:lpstr>
      <vt:lpstr>PowerPoint Presentation</vt:lpstr>
      <vt:lpstr>Cавременa медицинa</vt:lpstr>
      <vt:lpstr>Cавременa медицинa</vt:lpstr>
      <vt:lpstr>Cавременa медицинa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soclek</dc:creator>
  <cp:lastModifiedBy>soclek</cp:lastModifiedBy>
  <cp:revision>37</cp:revision>
  <dcterms:created xsi:type="dcterms:W3CDTF">2023-09-13T10:25:46Z</dcterms:created>
  <dcterms:modified xsi:type="dcterms:W3CDTF">2024-02-22T10:46:22Z</dcterms:modified>
</cp:coreProperties>
</file>